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Crimson Pro Semi Bold"/>
      <p:regular r:id="rId12"/>
    </p:embeddedFont>
    <p:embeddedFont>
      <p:font typeface="Crimson Pro Semi Bold"/>
      <p:regular r:id="rId13"/>
    </p:embeddedFont>
    <p:embeddedFont>
      <p:font typeface="Crimson Pro Semi Bold"/>
      <p:regular r:id="rId14"/>
    </p:embeddedFont>
    <p:embeddedFont>
      <p:font typeface="Crimson Pro Semi Bold"/>
      <p:regular r:id="rId15"/>
    </p:embeddedFont>
    <p:embeddedFont>
      <p:font typeface="Heebo"/>
      <p:regular r:id="rId16"/>
    </p:embeddedFont>
    <p:embeddedFont>
      <p:font typeface="Heebo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svg"/><Relationship Id="rId13" Type="http://schemas.openxmlformats.org/officeDocument/2006/relationships/image" Target="../media/image-3-13.png"/><Relationship Id="rId14" Type="http://schemas.openxmlformats.org/officeDocument/2006/relationships/image" Target="../media/image-3-14.png"/><Relationship Id="rId15" Type="http://schemas.openxmlformats.org/officeDocument/2006/relationships/image" Target="../media/image-3-15.svg"/><Relationship Id="rId16" Type="http://schemas.openxmlformats.org/officeDocument/2006/relationships/slideLayout" Target="../slideLayouts/slideLayout4.xml"/><Relationship Id="rId1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image" Target="../media/image-4-11.png"/><Relationship Id="rId12" Type="http://schemas.openxmlformats.org/officeDocument/2006/relationships/image" Target="../media/image-4-12.svg"/><Relationship Id="rId13" Type="http://schemas.openxmlformats.org/officeDocument/2006/relationships/slideLayout" Target="../slideLayouts/slideLayout5.xml"/><Relationship Id="rId1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2363153"/>
            <a:ext cx="781883" cy="373142"/>
          </a:xfrm>
          <a:prstGeom prst="roundRect">
            <a:avLst>
              <a:gd name="adj" fmla="val 6383"/>
            </a:avLst>
          </a:prstGeom>
          <a:solidFill>
            <a:srgbClr val="CCD7FF"/>
          </a:solidFill>
          <a:ln/>
        </p:spPr>
      </p:sp>
      <p:sp>
        <p:nvSpPr>
          <p:cNvPr id="4" name="Text 1"/>
          <p:cNvSpPr/>
          <p:nvPr/>
        </p:nvSpPr>
        <p:spPr>
          <a:xfrm>
            <a:off x="912852" y="2422684"/>
            <a:ext cx="54375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VISION </a:t>
            </a:r>
            <a:endParaRPr lang="en-US" sz="1250" dirty="0"/>
          </a:p>
        </p:txBody>
      </p:sp>
      <p:sp>
        <p:nvSpPr>
          <p:cNvPr id="5" name="Text 2"/>
          <p:cNvSpPr/>
          <p:nvPr/>
        </p:nvSpPr>
        <p:spPr>
          <a:xfrm>
            <a:off x="793790" y="2815590"/>
            <a:ext cx="7556421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AG-UI · A2A · CopilotKit · The Protocol Stack Powering Tomorrow</a:t>
            </a:r>
            <a:endParaRPr lang="en-US" sz="3100" dirty="0"/>
          </a:p>
        </p:txBody>
      </p:sp>
      <p:sp>
        <p:nvSpPr>
          <p:cNvPr id="6" name="Text 3"/>
          <p:cNvSpPr/>
          <p:nvPr/>
        </p:nvSpPr>
        <p:spPr>
          <a:xfrm>
            <a:off x="793790" y="4303871"/>
            <a:ext cx="216920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150FE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Multi-Agent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93790" y="4755237"/>
            <a:ext cx="216920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Orchestration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3454718" y="4303871"/>
            <a:ext cx="216920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150FE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Unified UI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3454718" y="4755237"/>
            <a:ext cx="216920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Protocol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6115645" y="4303871"/>
            <a:ext cx="224956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2150FE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Autonomous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6115645" y="4755237"/>
            <a:ext cx="224956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Domains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793790" y="554890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Building the nervous system of the modern enterprise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721882"/>
            <a:ext cx="2061924" cy="373142"/>
          </a:xfrm>
          <a:prstGeom prst="roundRect">
            <a:avLst>
              <a:gd name="adj" fmla="val 6383"/>
            </a:avLst>
          </a:prstGeom>
          <a:solidFill>
            <a:srgbClr val="CCD7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1781413"/>
            <a:ext cx="1823799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INFRASTRUCTURE LAYER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217431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New Protocol Stack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2873693"/>
            <a:ext cx="883610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Three open protocols — each solving a distinct layer of the agentic stack</a:t>
            </a:r>
            <a:endParaRPr lang="en-US" sz="2300" dirty="0"/>
          </a:p>
        </p:txBody>
      </p:sp>
      <p:sp>
        <p:nvSpPr>
          <p:cNvPr id="6" name="Shape 4"/>
          <p:cNvSpPr/>
          <p:nvPr/>
        </p:nvSpPr>
        <p:spPr>
          <a:xfrm>
            <a:off x="793790" y="3543419"/>
            <a:ext cx="4215289" cy="1977033"/>
          </a:xfrm>
          <a:prstGeom prst="roundRect">
            <a:avLst>
              <a:gd name="adj" fmla="val 1506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992148" y="37417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UI Layer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992148" y="4170998"/>
            <a:ext cx="3818573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AG-UI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992148" y="4687014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Streams agent state, actions &amp; generative UI in real time to any frontend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5207437" y="3543419"/>
            <a:ext cx="4215408" cy="1977033"/>
          </a:xfrm>
          <a:prstGeom prst="roundRect">
            <a:avLst>
              <a:gd name="adj" fmla="val 1506"/>
            </a:avLst>
          </a:prstGeom>
          <a:solidFill>
            <a:srgbClr val="F2EEEE"/>
          </a:solidFill>
          <a:ln/>
        </p:spPr>
      </p:sp>
      <p:sp>
        <p:nvSpPr>
          <p:cNvPr id="11" name="Text 9"/>
          <p:cNvSpPr/>
          <p:nvPr/>
        </p:nvSpPr>
        <p:spPr>
          <a:xfrm>
            <a:off x="5405795" y="37417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Agent Comm Layer</a:t>
            </a:r>
            <a:endParaRPr lang="en-US" sz="1950" dirty="0"/>
          </a:p>
        </p:txBody>
      </p:sp>
      <p:sp>
        <p:nvSpPr>
          <p:cNvPr id="12" name="Text 10"/>
          <p:cNvSpPr/>
          <p:nvPr/>
        </p:nvSpPr>
        <p:spPr>
          <a:xfrm>
            <a:off x="5405795" y="4170998"/>
            <a:ext cx="3818692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A2A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5405795" y="4687014"/>
            <a:ext cx="38186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Standardized agent-to-agent task delegation across domains &amp; organizations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9621203" y="3543419"/>
            <a:ext cx="4215289" cy="1977033"/>
          </a:xfrm>
          <a:prstGeom prst="roundRect">
            <a:avLst>
              <a:gd name="adj" fmla="val 1506"/>
            </a:avLst>
          </a:prstGeom>
          <a:solidFill>
            <a:srgbClr val="F2EEEE"/>
          </a:solidFill>
          <a:ln/>
        </p:spPr>
      </p:sp>
      <p:sp>
        <p:nvSpPr>
          <p:cNvPr id="15" name="Text 13"/>
          <p:cNvSpPr/>
          <p:nvPr/>
        </p:nvSpPr>
        <p:spPr>
          <a:xfrm>
            <a:off x="9819561" y="374177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Tool Layer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9819561" y="4170998"/>
            <a:ext cx="3818573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MCP</a:t>
            </a:r>
            <a:endParaRPr lang="en-US" sz="1950" dirty="0"/>
          </a:p>
        </p:txBody>
      </p:sp>
      <p:sp>
        <p:nvSpPr>
          <p:cNvPr id="17" name="Text 15"/>
          <p:cNvSpPr/>
          <p:nvPr/>
        </p:nvSpPr>
        <p:spPr>
          <a:xfrm>
            <a:off x="9819561" y="4687014"/>
            <a:ext cx="381857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Connects agents to databases, APIs, files and enterprise systems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091446" y="5966936"/>
            <a:ext cx="127451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i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✦ Together, these protocols become the TCP/IP of multi-agent systems — open, composable, and enterprise-ready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93790" y="5743694"/>
            <a:ext cx="22860" cy="764024"/>
          </a:xfrm>
          <a:prstGeom prst="rect">
            <a:avLst/>
          </a:prstGeom>
          <a:solidFill>
            <a:srgbClr val="2150FE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075" y="545187"/>
            <a:ext cx="1911787" cy="372428"/>
          </a:xfrm>
          <a:prstGeom prst="roundRect">
            <a:avLst>
              <a:gd name="adj" fmla="val 6389"/>
            </a:avLst>
          </a:prstGeom>
          <a:solidFill>
            <a:srgbClr val="CCD7FF"/>
          </a:solidFill>
          <a:ln/>
        </p:spPr>
      </p:sp>
      <p:sp>
        <p:nvSpPr>
          <p:cNvPr id="3" name="Text 1"/>
          <p:cNvSpPr/>
          <p:nvPr/>
        </p:nvSpPr>
        <p:spPr>
          <a:xfrm>
            <a:off x="912019" y="604599"/>
            <a:ext cx="1673900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ARCHITECTURE VISION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793075" y="1140381"/>
            <a:ext cx="13044249" cy="316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Single Pane of Glass · AG-UI Protocol · Generative UI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793075" y="1754386"/>
            <a:ext cx="9175552" cy="619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Centralized Control, Distributed Intelligence</a:t>
            </a:r>
            <a:endParaRPr lang="en-US" sz="3900" dirty="0"/>
          </a:p>
        </p:txBody>
      </p:sp>
      <p:sp>
        <p:nvSpPr>
          <p:cNvPr id="6" name="Text 4"/>
          <p:cNvSpPr/>
          <p:nvPr/>
        </p:nvSpPr>
        <p:spPr>
          <a:xfrm>
            <a:off x="793075" y="2453283"/>
            <a:ext cx="8481774" cy="371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One UI. One protocol. Unlimited domain agents operating in concert.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2283143" y="4034076"/>
            <a:ext cx="2749272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Observability Orchestrator</a:t>
            </a:r>
            <a:endParaRPr lang="en-US" sz="195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415" y="3122057"/>
            <a:ext cx="4565452" cy="4565452"/>
          </a:xfrm>
          <a:prstGeom prst="rect">
            <a:avLst/>
          </a:prstGeom>
        </p:spPr>
      </p:pic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4528" y="4574203"/>
            <a:ext cx="278844" cy="27884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597866" y="3628906"/>
            <a:ext cx="2478524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Security Orchestrator</a:t>
            </a:r>
            <a:endParaRPr lang="en-US" sz="19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415" y="3122057"/>
            <a:ext cx="4565452" cy="4565452"/>
          </a:xfrm>
          <a:prstGeom prst="rect">
            <a:avLst/>
          </a:prstGeom>
        </p:spPr>
      </p:pic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8859" y="4147125"/>
            <a:ext cx="278844" cy="27884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994344" y="5249823"/>
            <a:ext cx="2478524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CopilotKit Runtime</a:t>
            </a:r>
            <a:endParaRPr lang="en-US" sz="19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415" y="3122057"/>
            <a:ext cx="4565452" cy="456545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51222" y="5265241"/>
            <a:ext cx="278844" cy="27884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597866" y="6870740"/>
            <a:ext cx="2478524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CodeGen Orchestrator</a:t>
            </a:r>
            <a:endParaRPr lang="en-US" sz="19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415" y="3122057"/>
            <a:ext cx="4565452" cy="4565452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38859" y="6383357"/>
            <a:ext cx="278844" cy="278844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553891" y="6465570"/>
            <a:ext cx="2478524" cy="309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Testing Orchestrator</a:t>
            </a:r>
            <a:endParaRPr lang="en-US" sz="1950" dirty="0"/>
          </a:p>
        </p:txBody>
      </p:sp>
      <p:pic>
        <p:nvPicPr>
          <p:cNvPr id="20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2415" y="3122057"/>
            <a:ext cx="4565452" cy="4565452"/>
          </a:xfrm>
          <a:prstGeom prst="rect">
            <a:avLst/>
          </a:prstGeom>
        </p:spPr>
      </p:pic>
      <p:pic>
        <p:nvPicPr>
          <p:cNvPr id="21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24528" y="5956280"/>
            <a:ext cx="278844" cy="27884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95563"/>
            <a:ext cx="1459706" cy="373142"/>
          </a:xfrm>
          <a:prstGeom prst="roundRect">
            <a:avLst>
              <a:gd name="adj" fmla="val 6383"/>
            </a:avLst>
          </a:prstGeom>
          <a:solidFill>
            <a:srgbClr val="CCD7FF"/>
          </a:solidFill>
          <a:ln/>
        </p:spPr>
      </p:sp>
      <p:sp>
        <p:nvSpPr>
          <p:cNvPr id="3" name="Text 1"/>
          <p:cNvSpPr/>
          <p:nvPr/>
        </p:nvSpPr>
        <p:spPr>
          <a:xfrm>
            <a:off x="912852" y="755094"/>
            <a:ext cx="122158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WHAT'S COMING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793790" y="1148001"/>
            <a:ext cx="561641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Capabilities on the Horizon</a:t>
            </a:r>
            <a:endParaRPr lang="en-US" sz="3900" dirty="0"/>
          </a:p>
        </p:txBody>
      </p:sp>
      <p:sp>
        <p:nvSpPr>
          <p:cNvPr id="5" name="Text 3"/>
          <p:cNvSpPr/>
          <p:nvPr/>
        </p:nvSpPr>
        <p:spPr>
          <a:xfrm>
            <a:off x="793790" y="1847374"/>
            <a:ext cx="713398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How this architecture evolves as agent capabilities mature</a:t>
            </a:r>
            <a:endParaRPr lang="en-US" sz="2300" dirty="0"/>
          </a:p>
        </p:txBody>
      </p:sp>
      <p:sp>
        <p:nvSpPr>
          <p:cNvPr id="6" name="Shape 4"/>
          <p:cNvSpPr/>
          <p:nvPr/>
        </p:nvSpPr>
        <p:spPr>
          <a:xfrm>
            <a:off x="793790" y="2814757"/>
            <a:ext cx="4215289" cy="2099191"/>
          </a:xfrm>
          <a:prstGeom prst="roundRect">
            <a:avLst>
              <a:gd name="adj" fmla="val 5227"/>
            </a:avLst>
          </a:prstGeom>
          <a:solidFill>
            <a:srgbClr val="FFFFFF"/>
          </a:solidFill>
          <a:ln/>
        </p:spPr>
      </p:sp>
      <p:sp>
        <p:nvSpPr>
          <p:cNvPr id="7" name="Shape 5"/>
          <p:cNvSpPr/>
          <p:nvPr/>
        </p:nvSpPr>
        <p:spPr>
          <a:xfrm>
            <a:off x="793790" y="2791897"/>
            <a:ext cx="4215289" cy="91440"/>
          </a:xfrm>
          <a:prstGeom prst="roundRect">
            <a:avLst>
              <a:gd name="adj" fmla="val 32558"/>
            </a:avLst>
          </a:prstGeom>
          <a:solidFill>
            <a:srgbClr val="2150FE"/>
          </a:solidFill>
          <a:ln/>
        </p:spPr>
      </p:sp>
      <p:sp>
        <p:nvSpPr>
          <p:cNvPr id="8" name="Shape 6"/>
          <p:cNvSpPr/>
          <p:nvPr/>
        </p:nvSpPr>
        <p:spPr>
          <a:xfrm>
            <a:off x="2603778" y="2517100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2150FE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782372" y="2695694"/>
            <a:ext cx="238125" cy="23812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015008" y="331089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Self-Healing Systems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15008" y="3740110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Agents detect, diagnose, and auto-remediate production incidents without human intervention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5207437" y="2814757"/>
            <a:ext cx="4215408" cy="2099191"/>
          </a:xfrm>
          <a:prstGeom prst="roundRect">
            <a:avLst>
              <a:gd name="adj" fmla="val 5227"/>
            </a:avLst>
          </a:prstGeom>
          <a:solidFill>
            <a:srgbClr val="FFFFFF"/>
          </a:solidFill>
          <a:ln/>
        </p:spPr>
      </p:sp>
      <p:sp>
        <p:nvSpPr>
          <p:cNvPr id="13" name="Shape 10"/>
          <p:cNvSpPr/>
          <p:nvPr/>
        </p:nvSpPr>
        <p:spPr>
          <a:xfrm>
            <a:off x="5207437" y="2791897"/>
            <a:ext cx="4215408" cy="91440"/>
          </a:xfrm>
          <a:prstGeom prst="roundRect">
            <a:avLst>
              <a:gd name="adj" fmla="val 32558"/>
            </a:avLst>
          </a:prstGeom>
          <a:solidFill>
            <a:srgbClr val="2150FE"/>
          </a:solidFill>
          <a:ln/>
        </p:spPr>
      </p:sp>
      <p:sp>
        <p:nvSpPr>
          <p:cNvPr id="14" name="Shape 11"/>
          <p:cNvSpPr/>
          <p:nvPr/>
        </p:nvSpPr>
        <p:spPr>
          <a:xfrm>
            <a:off x="7017425" y="2517100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2150FE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6018" y="2695694"/>
            <a:ext cx="238125" cy="238125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5428655" y="3310890"/>
            <a:ext cx="273593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Cross-Org Agent Networks</a:t>
            </a:r>
            <a:endParaRPr lang="en-US" sz="1950" dirty="0"/>
          </a:p>
        </p:txBody>
      </p:sp>
      <p:sp>
        <p:nvSpPr>
          <p:cNvPr id="17" name="Text 13"/>
          <p:cNvSpPr/>
          <p:nvPr/>
        </p:nvSpPr>
        <p:spPr>
          <a:xfrm>
            <a:off x="5428655" y="3740110"/>
            <a:ext cx="377297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A2A enables secure agent collaboration across enterprise boundaries — vendors, partners, regulators</a:t>
            </a:r>
            <a:endParaRPr lang="en-US" sz="1550" dirty="0"/>
          </a:p>
        </p:txBody>
      </p:sp>
      <p:sp>
        <p:nvSpPr>
          <p:cNvPr id="18" name="Shape 14"/>
          <p:cNvSpPr/>
          <p:nvPr/>
        </p:nvSpPr>
        <p:spPr>
          <a:xfrm>
            <a:off x="9621203" y="2814757"/>
            <a:ext cx="4215289" cy="2099191"/>
          </a:xfrm>
          <a:prstGeom prst="roundRect">
            <a:avLst>
              <a:gd name="adj" fmla="val 5227"/>
            </a:avLst>
          </a:prstGeom>
          <a:solidFill>
            <a:srgbClr val="FFFFFF"/>
          </a:solidFill>
          <a:ln/>
        </p:spPr>
      </p:sp>
      <p:sp>
        <p:nvSpPr>
          <p:cNvPr id="19" name="Shape 15"/>
          <p:cNvSpPr/>
          <p:nvPr/>
        </p:nvSpPr>
        <p:spPr>
          <a:xfrm>
            <a:off x="9621203" y="2791897"/>
            <a:ext cx="4215289" cy="91440"/>
          </a:xfrm>
          <a:prstGeom prst="roundRect">
            <a:avLst>
              <a:gd name="adj" fmla="val 32558"/>
            </a:avLst>
          </a:prstGeom>
          <a:solidFill>
            <a:srgbClr val="2150FE"/>
          </a:solidFill>
          <a:ln/>
        </p:spPr>
      </p:sp>
      <p:sp>
        <p:nvSpPr>
          <p:cNvPr id="20" name="Shape 16"/>
          <p:cNvSpPr/>
          <p:nvPr/>
        </p:nvSpPr>
        <p:spPr>
          <a:xfrm>
            <a:off x="11431191" y="2517100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2150FE"/>
          </a:solidFill>
          <a:ln/>
        </p:spPr>
      </p:sp>
      <p:pic>
        <p:nvPicPr>
          <p:cNvPr id="2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609784" y="2695694"/>
            <a:ext cx="238125" cy="238125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9842421" y="331089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Proactive Intelligence</a:t>
            </a:r>
            <a:endParaRPr lang="en-US" sz="1950" dirty="0"/>
          </a:p>
        </p:txBody>
      </p:sp>
      <p:sp>
        <p:nvSpPr>
          <p:cNvPr id="23" name="Text 18"/>
          <p:cNvSpPr/>
          <p:nvPr/>
        </p:nvSpPr>
        <p:spPr>
          <a:xfrm>
            <a:off x="9842421" y="3740110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Agents surface insights before they're asked — predicting failures, risks, and optimizations</a:t>
            </a:r>
            <a:endParaRPr lang="en-US" sz="1550" dirty="0"/>
          </a:p>
        </p:txBody>
      </p:sp>
      <p:sp>
        <p:nvSpPr>
          <p:cNvPr id="24" name="Shape 19"/>
          <p:cNvSpPr/>
          <p:nvPr/>
        </p:nvSpPr>
        <p:spPr>
          <a:xfrm>
            <a:off x="793790" y="5434846"/>
            <a:ext cx="4215289" cy="2099191"/>
          </a:xfrm>
          <a:prstGeom prst="roundRect">
            <a:avLst>
              <a:gd name="adj" fmla="val 5227"/>
            </a:avLst>
          </a:prstGeom>
          <a:solidFill>
            <a:srgbClr val="FFFFFF"/>
          </a:solidFill>
          <a:ln/>
        </p:spPr>
      </p:sp>
      <p:sp>
        <p:nvSpPr>
          <p:cNvPr id="25" name="Shape 20"/>
          <p:cNvSpPr/>
          <p:nvPr/>
        </p:nvSpPr>
        <p:spPr>
          <a:xfrm>
            <a:off x="793790" y="5411986"/>
            <a:ext cx="4215289" cy="91440"/>
          </a:xfrm>
          <a:prstGeom prst="roundRect">
            <a:avLst>
              <a:gd name="adj" fmla="val 32558"/>
            </a:avLst>
          </a:prstGeom>
          <a:solidFill>
            <a:srgbClr val="2150FE"/>
          </a:solidFill>
          <a:ln/>
        </p:spPr>
      </p:sp>
      <p:sp>
        <p:nvSpPr>
          <p:cNvPr id="26" name="Shape 21"/>
          <p:cNvSpPr/>
          <p:nvPr/>
        </p:nvSpPr>
        <p:spPr>
          <a:xfrm>
            <a:off x="2603778" y="5137190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2150FE"/>
          </a:solidFill>
          <a:ln/>
        </p:spPr>
      </p:sp>
      <p:pic>
        <p:nvPicPr>
          <p:cNvPr id="27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82372" y="5315783"/>
            <a:ext cx="238125" cy="238125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1015008" y="593097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Generative Dashboards</a:t>
            </a:r>
            <a:endParaRPr lang="en-US" sz="1950" dirty="0"/>
          </a:p>
        </p:txBody>
      </p:sp>
      <p:sp>
        <p:nvSpPr>
          <p:cNvPr id="29" name="Text 23"/>
          <p:cNvSpPr/>
          <p:nvPr/>
        </p:nvSpPr>
        <p:spPr>
          <a:xfrm>
            <a:off x="1015008" y="6360200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AG-UI renders real-time, context-aware UIs that adapt to the agent's current task and state</a:t>
            </a:r>
            <a:endParaRPr lang="en-US" sz="1550" dirty="0"/>
          </a:p>
        </p:txBody>
      </p:sp>
      <p:sp>
        <p:nvSpPr>
          <p:cNvPr id="30" name="Shape 24"/>
          <p:cNvSpPr/>
          <p:nvPr/>
        </p:nvSpPr>
        <p:spPr>
          <a:xfrm>
            <a:off x="5207437" y="5434846"/>
            <a:ext cx="4215408" cy="2099191"/>
          </a:xfrm>
          <a:prstGeom prst="roundRect">
            <a:avLst>
              <a:gd name="adj" fmla="val 5227"/>
            </a:avLst>
          </a:prstGeom>
          <a:solidFill>
            <a:srgbClr val="FFFFFF"/>
          </a:solidFill>
          <a:ln/>
        </p:spPr>
      </p:sp>
      <p:sp>
        <p:nvSpPr>
          <p:cNvPr id="31" name="Shape 25"/>
          <p:cNvSpPr/>
          <p:nvPr/>
        </p:nvSpPr>
        <p:spPr>
          <a:xfrm>
            <a:off x="5207437" y="5411986"/>
            <a:ext cx="4215408" cy="91440"/>
          </a:xfrm>
          <a:prstGeom prst="roundRect">
            <a:avLst>
              <a:gd name="adj" fmla="val 32558"/>
            </a:avLst>
          </a:prstGeom>
          <a:solidFill>
            <a:srgbClr val="2150FE"/>
          </a:solidFill>
          <a:ln/>
        </p:spPr>
      </p:sp>
      <p:sp>
        <p:nvSpPr>
          <p:cNvPr id="32" name="Shape 26"/>
          <p:cNvSpPr/>
          <p:nvPr/>
        </p:nvSpPr>
        <p:spPr>
          <a:xfrm>
            <a:off x="7017425" y="5137190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2150FE"/>
          </a:solidFill>
          <a:ln/>
        </p:spPr>
      </p:sp>
      <p:pic>
        <p:nvPicPr>
          <p:cNvPr id="33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6018" y="5315783"/>
            <a:ext cx="238125" cy="238125"/>
          </a:xfrm>
          <a:prstGeom prst="rect">
            <a:avLst/>
          </a:prstGeom>
        </p:spPr>
      </p:pic>
      <p:sp>
        <p:nvSpPr>
          <p:cNvPr id="34" name="Text 27"/>
          <p:cNvSpPr/>
          <p:nvPr/>
        </p:nvSpPr>
        <p:spPr>
          <a:xfrm>
            <a:off x="5428655" y="5930979"/>
            <a:ext cx="274724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Continuous Learning Loop</a:t>
            </a:r>
            <a:endParaRPr lang="en-US" sz="1950" dirty="0"/>
          </a:p>
        </p:txBody>
      </p:sp>
      <p:sp>
        <p:nvSpPr>
          <p:cNvPr id="35" name="Text 28"/>
          <p:cNvSpPr/>
          <p:nvPr/>
        </p:nvSpPr>
        <p:spPr>
          <a:xfrm>
            <a:off x="5428655" y="6360200"/>
            <a:ext cx="3772972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Agents learn from every task cycle — improving routing, accuracy, and domain expertise over time</a:t>
            </a:r>
            <a:endParaRPr lang="en-US" sz="1550" dirty="0"/>
          </a:p>
        </p:txBody>
      </p:sp>
      <p:sp>
        <p:nvSpPr>
          <p:cNvPr id="36" name="Shape 29"/>
          <p:cNvSpPr/>
          <p:nvPr/>
        </p:nvSpPr>
        <p:spPr>
          <a:xfrm>
            <a:off x="9621203" y="5434846"/>
            <a:ext cx="4215289" cy="2099191"/>
          </a:xfrm>
          <a:prstGeom prst="roundRect">
            <a:avLst>
              <a:gd name="adj" fmla="val 5227"/>
            </a:avLst>
          </a:prstGeom>
          <a:solidFill>
            <a:srgbClr val="FFFFFF"/>
          </a:solidFill>
          <a:ln/>
        </p:spPr>
      </p:sp>
      <p:sp>
        <p:nvSpPr>
          <p:cNvPr id="37" name="Shape 30"/>
          <p:cNvSpPr/>
          <p:nvPr/>
        </p:nvSpPr>
        <p:spPr>
          <a:xfrm>
            <a:off x="9621203" y="5411986"/>
            <a:ext cx="4215289" cy="91440"/>
          </a:xfrm>
          <a:prstGeom prst="roundRect">
            <a:avLst>
              <a:gd name="adj" fmla="val 32558"/>
            </a:avLst>
          </a:prstGeom>
          <a:solidFill>
            <a:srgbClr val="2150FE"/>
          </a:solidFill>
          <a:ln/>
        </p:spPr>
      </p:sp>
      <p:sp>
        <p:nvSpPr>
          <p:cNvPr id="38" name="Shape 31"/>
          <p:cNvSpPr/>
          <p:nvPr/>
        </p:nvSpPr>
        <p:spPr>
          <a:xfrm>
            <a:off x="11431191" y="5137190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2150FE"/>
          </a:solidFill>
          <a:ln/>
        </p:spPr>
      </p:sp>
      <p:pic>
        <p:nvPicPr>
          <p:cNvPr id="39" name="Image 5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09784" y="5315783"/>
            <a:ext cx="238125" cy="238125"/>
          </a:xfrm>
          <a:prstGeom prst="rect">
            <a:avLst/>
          </a:prstGeom>
        </p:spPr>
      </p:pic>
      <p:sp>
        <p:nvSpPr>
          <p:cNvPr id="40" name="Text 32"/>
          <p:cNvSpPr/>
          <p:nvPr/>
        </p:nvSpPr>
        <p:spPr>
          <a:xfrm>
            <a:off x="9842421" y="5930979"/>
            <a:ext cx="294346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Human-in-the-Loop at Scale</a:t>
            </a:r>
            <a:endParaRPr lang="en-US" sz="1950" dirty="0"/>
          </a:p>
        </p:txBody>
      </p:sp>
      <p:sp>
        <p:nvSpPr>
          <p:cNvPr id="41" name="Text 33"/>
          <p:cNvSpPr/>
          <p:nvPr/>
        </p:nvSpPr>
        <p:spPr>
          <a:xfrm>
            <a:off x="9842421" y="6360200"/>
            <a:ext cx="377285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Surgical escalation — only the decisions that truly need humans surface to the UI via AG-UI events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075" y="546973"/>
            <a:ext cx="893326" cy="323731"/>
          </a:xfrm>
          <a:prstGeom prst="roundRect">
            <a:avLst>
              <a:gd name="adj" fmla="val 6615"/>
            </a:avLst>
          </a:prstGeom>
          <a:solidFill>
            <a:srgbClr val="CCD7FF"/>
          </a:solidFill>
          <a:ln/>
        </p:spPr>
      </p:sp>
      <p:sp>
        <p:nvSpPr>
          <p:cNvPr id="3" name="Text 1"/>
          <p:cNvSpPr/>
          <p:nvPr/>
        </p:nvSpPr>
        <p:spPr>
          <a:xfrm>
            <a:off x="900113" y="600432"/>
            <a:ext cx="679252" cy="216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ROADMAP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793075" y="934879"/>
            <a:ext cx="4461510" cy="557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Path Forward</a:t>
            </a:r>
            <a:endParaRPr lang="en-US" sz="3500" dirty="0"/>
          </a:p>
        </p:txBody>
      </p:sp>
      <p:sp>
        <p:nvSpPr>
          <p:cNvPr id="5" name="Shape 3"/>
          <p:cNvSpPr/>
          <p:nvPr/>
        </p:nvSpPr>
        <p:spPr>
          <a:xfrm>
            <a:off x="793075" y="4481989"/>
            <a:ext cx="13044249" cy="22860"/>
          </a:xfrm>
          <a:prstGeom prst="roundRect">
            <a:avLst>
              <a:gd name="adj" fmla="val 117101"/>
            </a:avLst>
          </a:prstGeom>
          <a:solidFill>
            <a:srgbClr val="D8D4D4"/>
          </a:solidFill>
          <a:ln/>
        </p:spPr>
      </p:sp>
      <p:sp>
        <p:nvSpPr>
          <p:cNvPr id="6" name="Shape 4"/>
          <p:cNvSpPr/>
          <p:nvPr/>
        </p:nvSpPr>
        <p:spPr>
          <a:xfrm>
            <a:off x="3330297" y="3946684"/>
            <a:ext cx="22860" cy="535305"/>
          </a:xfrm>
          <a:prstGeom prst="roundRect">
            <a:avLst>
              <a:gd name="adj" fmla="val 117101"/>
            </a:avLst>
          </a:prstGeom>
          <a:solidFill>
            <a:srgbClr val="D8D4D4"/>
          </a:solidFill>
          <a:ln/>
        </p:spPr>
      </p:sp>
      <p:sp>
        <p:nvSpPr>
          <p:cNvPr id="7" name="Shape 5"/>
          <p:cNvSpPr/>
          <p:nvPr/>
        </p:nvSpPr>
        <p:spPr>
          <a:xfrm>
            <a:off x="3140988" y="4281249"/>
            <a:ext cx="401479" cy="40147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7901" y="4348162"/>
            <a:ext cx="267653" cy="26765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2226350" y="1733074"/>
            <a:ext cx="2230755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Phase 1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71431" y="2108121"/>
            <a:ext cx="4740593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Foundation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971431" y="2475428"/>
            <a:ext cx="4740593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Now – Q3 2026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971431" y="2842736"/>
            <a:ext cx="4740593" cy="925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AG-UI + CopilotKit integration</a:t>
            </a:r>
            <a:endParaRPr lang="en-US" sz="140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Domain orchestrators live</a:t>
            </a:r>
            <a:endParaRPr lang="en-US" sz="140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Single pane of glass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5979200" y="4481989"/>
            <a:ext cx="22860" cy="535305"/>
          </a:xfrm>
          <a:prstGeom prst="roundRect">
            <a:avLst>
              <a:gd name="adj" fmla="val 117101"/>
            </a:avLst>
          </a:prstGeom>
          <a:solidFill>
            <a:srgbClr val="D8D4D4"/>
          </a:solidFill>
          <a:ln/>
        </p:spPr>
      </p:sp>
      <p:sp>
        <p:nvSpPr>
          <p:cNvPr id="14" name="Shape 11"/>
          <p:cNvSpPr/>
          <p:nvPr/>
        </p:nvSpPr>
        <p:spPr>
          <a:xfrm>
            <a:off x="5789890" y="4281249"/>
            <a:ext cx="401479" cy="40147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803" y="4348162"/>
            <a:ext cx="267653" cy="267653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4875252" y="5195768"/>
            <a:ext cx="2230755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Phase 2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3620333" y="5570815"/>
            <a:ext cx="4740712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Expansion</a:t>
            </a:r>
            <a:endParaRPr lang="en-US" sz="1400" dirty="0"/>
          </a:p>
        </p:txBody>
      </p:sp>
      <p:sp>
        <p:nvSpPr>
          <p:cNvPr id="18" name="Text 14"/>
          <p:cNvSpPr/>
          <p:nvPr/>
        </p:nvSpPr>
        <p:spPr>
          <a:xfrm>
            <a:off x="3620333" y="5938123"/>
            <a:ext cx="4740712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Q3 – Q4 2026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3620333" y="6305431"/>
            <a:ext cx="4740712" cy="925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Cross-domain workflows</a:t>
            </a:r>
            <a:endParaRPr lang="en-US" sz="140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A2A agent discovery</a:t>
            </a:r>
            <a:endParaRPr lang="en-US" sz="140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RBAC + audit logs</a:t>
            </a:r>
            <a:endParaRPr lang="en-US" sz="1400" dirty="0"/>
          </a:p>
        </p:txBody>
      </p:sp>
      <p:sp>
        <p:nvSpPr>
          <p:cNvPr id="20" name="Shape 16"/>
          <p:cNvSpPr/>
          <p:nvPr/>
        </p:nvSpPr>
        <p:spPr>
          <a:xfrm>
            <a:off x="8628102" y="3946684"/>
            <a:ext cx="22860" cy="535305"/>
          </a:xfrm>
          <a:prstGeom prst="roundRect">
            <a:avLst>
              <a:gd name="adj" fmla="val 117101"/>
            </a:avLst>
          </a:prstGeom>
          <a:solidFill>
            <a:srgbClr val="D8D4D4"/>
          </a:solidFill>
          <a:ln/>
        </p:spPr>
      </p:sp>
      <p:sp>
        <p:nvSpPr>
          <p:cNvPr id="21" name="Shape 17"/>
          <p:cNvSpPr/>
          <p:nvPr/>
        </p:nvSpPr>
        <p:spPr>
          <a:xfrm>
            <a:off x="8438793" y="4281249"/>
            <a:ext cx="401479" cy="40147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5706" y="4348162"/>
            <a:ext cx="267653" cy="267653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7524155" y="1733074"/>
            <a:ext cx="2230755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Phase 3</a:t>
            </a:r>
            <a:endParaRPr lang="en-US" sz="1750" dirty="0"/>
          </a:p>
        </p:txBody>
      </p:sp>
      <p:sp>
        <p:nvSpPr>
          <p:cNvPr id="24" name="Text 19"/>
          <p:cNvSpPr/>
          <p:nvPr/>
        </p:nvSpPr>
        <p:spPr>
          <a:xfrm>
            <a:off x="6269236" y="2108121"/>
            <a:ext cx="4740712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Intelligence</a:t>
            </a:r>
            <a:endParaRPr lang="en-US" sz="1400" dirty="0"/>
          </a:p>
        </p:txBody>
      </p:sp>
      <p:sp>
        <p:nvSpPr>
          <p:cNvPr id="25" name="Text 20"/>
          <p:cNvSpPr/>
          <p:nvPr/>
        </p:nvSpPr>
        <p:spPr>
          <a:xfrm>
            <a:off x="6269236" y="2475428"/>
            <a:ext cx="4740712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2027</a:t>
            </a:r>
            <a:endParaRPr lang="en-US" sz="1400" dirty="0"/>
          </a:p>
        </p:txBody>
      </p:sp>
      <p:sp>
        <p:nvSpPr>
          <p:cNvPr id="26" name="Text 21"/>
          <p:cNvSpPr/>
          <p:nvPr/>
        </p:nvSpPr>
        <p:spPr>
          <a:xfrm>
            <a:off x="6269236" y="2842736"/>
            <a:ext cx="4740712" cy="925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Proactive insights</a:t>
            </a:r>
            <a:endParaRPr lang="en-US" sz="140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Self-healing loops</a:t>
            </a:r>
            <a:endParaRPr lang="en-US" sz="140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Continuous learning</a:t>
            </a:r>
            <a:endParaRPr lang="en-US" sz="1400" dirty="0"/>
          </a:p>
        </p:txBody>
      </p:sp>
      <p:sp>
        <p:nvSpPr>
          <p:cNvPr id="27" name="Shape 22"/>
          <p:cNvSpPr/>
          <p:nvPr/>
        </p:nvSpPr>
        <p:spPr>
          <a:xfrm>
            <a:off x="11277124" y="4481989"/>
            <a:ext cx="22860" cy="535305"/>
          </a:xfrm>
          <a:prstGeom prst="roundRect">
            <a:avLst>
              <a:gd name="adj" fmla="val 117101"/>
            </a:avLst>
          </a:prstGeom>
          <a:solidFill>
            <a:srgbClr val="D8D4D4"/>
          </a:solidFill>
          <a:ln/>
        </p:spPr>
      </p:sp>
      <p:sp>
        <p:nvSpPr>
          <p:cNvPr id="28" name="Shape 23"/>
          <p:cNvSpPr/>
          <p:nvPr/>
        </p:nvSpPr>
        <p:spPr>
          <a:xfrm>
            <a:off x="11087814" y="4281249"/>
            <a:ext cx="401479" cy="401479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pic>
        <p:nvPicPr>
          <p:cNvPr id="2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4727" y="4348162"/>
            <a:ext cx="267653" cy="267653"/>
          </a:xfrm>
          <a:prstGeom prst="rect">
            <a:avLst/>
          </a:prstGeom>
        </p:spPr>
      </p:pic>
      <p:sp>
        <p:nvSpPr>
          <p:cNvPr id="30" name="Text 24"/>
          <p:cNvSpPr/>
          <p:nvPr/>
        </p:nvSpPr>
        <p:spPr>
          <a:xfrm>
            <a:off x="10173176" y="5195768"/>
            <a:ext cx="2230755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Phase 4</a:t>
            </a:r>
            <a:endParaRPr lang="en-US" sz="1750" dirty="0"/>
          </a:p>
        </p:txBody>
      </p:sp>
      <p:sp>
        <p:nvSpPr>
          <p:cNvPr id="31" name="Text 25"/>
          <p:cNvSpPr/>
          <p:nvPr/>
        </p:nvSpPr>
        <p:spPr>
          <a:xfrm>
            <a:off x="8918258" y="5570815"/>
            <a:ext cx="4740712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4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Autonomy</a:t>
            </a:r>
            <a:endParaRPr lang="en-US" sz="1400" dirty="0"/>
          </a:p>
        </p:txBody>
      </p:sp>
      <p:sp>
        <p:nvSpPr>
          <p:cNvPr id="32" name="Text 26"/>
          <p:cNvSpPr/>
          <p:nvPr/>
        </p:nvSpPr>
        <p:spPr>
          <a:xfrm>
            <a:off x="8918258" y="5938123"/>
            <a:ext cx="4740712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2028+</a:t>
            </a:r>
            <a:endParaRPr lang="en-US" sz="1400" dirty="0"/>
          </a:p>
        </p:txBody>
      </p:sp>
      <p:sp>
        <p:nvSpPr>
          <p:cNvPr id="33" name="Text 27"/>
          <p:cNvSpPr/>
          <p:nvPr/>
        </p:nvSpPr>
        <p:spPr>
          <a:xfrm>
            <a:off x="8918258" y="6305431"/>
            <a:ext cx="4740712" cy="925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Cross-org A2A networks</a:t>
            </a:r>
            <a:endParaRPr lang="en-US" sz="140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Generative UI at scale</a:t>
            </a:r>
            <a:endParaRPr lang="en-US" sz="140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Full agentic enterprise</a:t>
            </a:r>
            <a:endParaRPr lang="en-US" sz="1400" dirty="0"/>
          </a:p>
        </p:txBody>
      </p:sp>
      <p:sp>
        <p:nvSpPr>
          <p:cNvPr id="34" name="Text 28"/>
          <p:cNvSpPr/>
          <p:nvPr/>
        </p:nvSpPr>
        <p:spPr>
          <a:xfrm>
            <a:off x="793075" y="7411402"/>
            <a:ext cx="13044249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00" i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Building the intelligent backbone that makes every team — engineering, security, ops — faster, smarter, and more autonomous.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2026-02-26T15:30:52Z</dcterms:created>
  <dcterms:modified xsi:type="dcterms:W3CDTF">2026-02-26T15:30:52Z</dcterms:modified>
</cp:coreProperties>
</file>